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9" r:id="rId3"/>
    <p:sldId id="266" r:id="rId4"/>
    <p:sldId id="267" r:id="rId5"/>
    <p:sldId id="268" r:id="rId6"/>
    <p:sldId id="270" r:id="rId7"/>
    <p:sldId id="271" r:id="rId8"/>
    <p:sldId id="276" r:id="rId9"/>
    <p:sldId id="277" r:id="rId10"/>
    <p:sldId id="278" r:id="rId11"/>
    <p:sldId id="279" r:id="rId12"/>
    <p:sldId id="272" r:id="rId13"/>
    <p:sldId id="280" r:id="rId14"/>
    <p:sldId id="283" r:id="rId15"/>
    <p:sldId id="282" r:id="rId16"/>
    <p:sldId id="281" r:id="rId17"/>
    <p:sldId id="284" r:id="rId18"/>
    <p:sldId id="286" r:id="rId19"/>
    <p:sldId id="2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4FF885-E4AF-4CB3-B277-4EFC56336610}" v="62" dt="2025-02-02T23:23:48.9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A4C3-F04E-E270-B18A-84359A160B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AAF40D-93B4-4EF8-3011-316E7EC11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44929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63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letter d made of metal&#10;&#10;Description automatically generated">
            <a:extLst>
              <a:ext uri="{FF2B5EF4-FFF2-40B4-BE49-F238E27FC236}">
                <a16:creationId xmlns:a16="http://schemas.microsoft.com/office/drawing/2014/main" id="{08E73FF4-DBD0-71B6-856F-FB35804E5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1" r="9089" b="675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8E3793-C82C-B13C-6B6B-4704C08D9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 fontScale="90000"/>
          </a:bodyPr>
          <a:lstStyle/>
          <a:p>
            <a:pPr algn="l"/>
            <a:br>
              <a:rPr lang="en-GB" sz="2300" dirty="0">
                <a:solidFill>
                  <a:schemeClr val="bg1"/>
                </a:solidFill>
              </a:rPr>
            </a:br>
            <a:br>
              <a:rPr lang="en-GB" sz="2300" dirty="0">
                <a:solidFill>
                  <a:schemeClr val="bg1"/>
                </a:solidFill>
              </a:rPr>
            </a:br>
            <a:br>
              <a:rPr lang="en-GB" sz="23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DIGITALPATH INNOVATIONS</a:t>
            </a:r>
            <a:br>
              <a:rPr lang="en-GB" sz="2300" dirty="0">
                <a:solidFill>
                  <a:schemeClr val="bg1"/>
                </a:solidFill>
              </a:rPr>
            </a:br>
            <a:br>
              <a:rPr lang="en-GB" sz="2300" dirty="0">
                <a:solidFill>
                  <a:schemeClr val="bg1"/>
                </a:solidFill>
              </a:rPr>
            </a:br>
            <a:br>
              <a:rPr lang="en-GB" sz="2300" dirty="0">
                <a:solidFill>
                  <a:schemeClr val="bg1"/>
                </a:solidFill>
              </a:rPr>
            </a:br>
            <a:r>
              <a:rPr lang="en-GB" sz="2300" dirty="0">
                <a:solidFill>
                  <a:schemeClr val="bg1"/>
                </a:solidFill>
              </a:rPr>
              <a:t> Winning the Web: Unlocking Engagement, Conversions &amp; User Satisfaction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021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807061-8FA5-C764-7CE3-529A29457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D8693496-8094-BBC7-BF0A-A8ACFB5CB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finger touching a button&#10;&#10;Description automatically generated">
            <a:extLst>
              <a:ext uri="{FF2B5EF4-FFF2-40B4-BE49-F238E27FC236}">
                <a16:creationId xmlns:a16="http://schemas.microsoft.com/office/drawing/2014/main" id="{9B2F5131-2110-8549-557F-203EADE63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7" t="6593" r="20077"/>
          <a:stretch/>
        </p:blipFill>
        <p:spPr>
          <a:xfrm>
            <a:off x="5181600" y="10"/>
            <a:ext cx="7010399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8486E12-E1AC-0711-E8D2-823F486A4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A01F8-A4AA-8615-0D7C-BAB91036A6D6}"/>
              </a:ext>
            </a:extLst>
          </p:cNvPr>
          <p:cNvSpPr txBox="1"/>
          <p:nvPr/>
        </p:nvSpPr>
        <p:spPr>
          <a:xfrm>
            <a:off x="641703" y="104533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Conversion Rate Analysis</a:t>
            </a:r>
            <a:endParaRPr lang="en-US" sz="2800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BD750A-DD94-7B83-9FEF-D0A736C92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46428A-AE69-E1E1-EDA1-CD05FBB3B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DA662F-23A4-3866-30E6-058B36559A8F}"/>
              </a:ext>
            </a:extLst>
          </p:cNvPr>
          <p:cNvSpPr txBox="1"/>
          <p:nvPr/>
        </p:nvSpPr>
        <p:spPr>
          <a:xfrm>
            <a:off x="424815" y="2726054"/>
            <a:ext cx="4637042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Checkout Completion Rate</a:t>
            </a:r>
            <a:endParaRPr lang="en-GB" sz="1600" dirty="0">
              <a:solidFill>
                <a:schemeClr val="bg1"/>
              </a:solidFill>
            </a:endParaRPr>
          </a:p>
          <a:p>
            <a:pPr lvl="1"/>
            <a:r>
              <a:rPr lang="en-GB" sz="1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Version A (62.8%) &gt; Version B (61.4%)</a:t>
            </a:r>
          </a:p>
          <a:p>
            <a:pPr lvl="1"/>
            <a:endParaRPr lang="en-GB" sz="16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Both versions have similar checkout completion rates, meaning once users reach this stage, they tend to finish the process.</a:t>
            </a:r>
          </a:p>
          <a:p>
            <a:pPr marL="742950" lvl="1" indent="-285750">
              <a:buFont typeface="+mj-lt"/>
              <a:buAutoNum type="arabicPeriod"/>
            </a:pPr>
            <a:endParaRPr lang="en-GB" sz="1600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endParaRPr lang="en-GB" sz="16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 main challenge for Version B is not checkout abandonment but getting users from browsing to committing to a purchase.</a:t>
            </a:r>
          </a:p>
        </p:txBody>
      </p:sp>
    </p:spTree>
    <p:extLst>
      <p:ext uri="{BB962C8B-B14F-4D97-AF65-F5344CB8AC3E}">
        <p14:creationId xmlns:p14="http://schemas.microsoft.com/office/powerpoint/2010/main" val="2196474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08F2ED-6A28-9972-CFEF-2CAA4EC91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A57D5C9-3D6B-CC1D-546A-ABC6C8125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finger touching a button&#10;&#10;Description automatically generated">
            <a:extLst>
              <a:ext uri="{FF2B5EF4-FFF2-40B4-BE49-F238E27FC236}">
                <a16:creationId xmlns:a16="http://schemas.microsoft.com/office/drawing/2014/main" id="{F9B84646-9F8A-8F73-9F1B-0677FF9FD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7" t="6593" r="20077"/>
          <a:stretch/>
        </p:blipFill>
        <p:spPr>
          <a:xfrm>
            <a:off x="5181600" y="10"/>
            <a:ext cx="7010399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53997F8-49B2-075F-AB64-B709F9ADC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4D3BB-CB39-238B-0E36-87F01ACEF621}"/>
              </a:ext>
            </a:extLst>
          </p:cNvPr>
          <p:cNvSpPr txBox="1"/>
          <p:nvPr/>
        </p:nvSpPr>
        <p:spPr>
          <a:xfrm>
            <a:off x="641703" y="104533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Conversion Rate Analysis</a:t>
            </a:r>
            <a:endParaRPr lang="en-US" sz="2800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A7478D-AD10-CE9F-7EA6-CE8614E9D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BAD25B8-8277-058F-C802-B6E69C30D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2EB9E3-3B79-B716-FDE0-49902EA5DD16}"/>
              </a:ext>
            </a:extLst>
          </p:cNvPr>
          <p:cNvSpPr txBox="1"/>
          <p:nvPr/>
        </p:nvSpPr>
        <p:spPr>
          <a:xfrm>
            <a:off x="424815" y="2726054"/>
            <a:ext cx="4637042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1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Final Takeaway</a:t>
            </a:r>
          </a:p>
          <a:p>
            <a:endParaRPr lang="en-GB" sz="1600" b="1" dirty="0">
              <a:solidFill>
                <a:schemeClr val="tx2">
                  <a:lumMod val="25000"/>
                  <a:lumOff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/>
                </a:solidFill>
              </a:rPr>
              <a:t>Version A is currently the clear winner</a:t>
            </a:r>
            <a:r>
              <a:rPr lang="en-GB" sz="1600" dirty="0">
                <a:solidFill>
                  <a:schemeClr val="bg1"/>
                </a:solidFill>
              </a:rPr>
              <a:t> in terms of conversion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However, </a:t>
            </a:r>
            <a:r>
              <a:rPr lang="en-GB" sz="1600" b="1" dirty="0">
                <a:solidFill>
                  <a:schemeClr val="bg1"/>
                </a:solidFill>
              </a:rPr>
              <a:t>Version B has potential</a:t>
            </a:r>
            <a:r>
              <a:rPr lang="en-GB" sz="1600" dirty="0">
                <a:solidFill>
                  <a:schemeClr val="bg1"/>
                </a:solidFill>
              </a:rPr>
              <a:t>, as it gets users to browse and add to cart but struggles with commitment.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/>
                </a:solidFill>
              </a:rPr>
              <a:t>Optimizing the purchase journey in Version B</a:t>
            </a:r>
            <a:r>
              <a:rPr lang="en-GB" sz="1600" dirty="0">
                <a:solidFill>
                  <a:schemeClr val="bg1"/>
                </a:solidFill>
              </a:rPr>
              <a:t> could help improve its conversion rate while maintaining user engagement.</a:t>
            </a:r>
          </a:p>
        </p:txBody>
      </p:sp>
    </p:spTree>
    <p:extLst>
      <p:ext uri="{BB962C8B-B14F-4D97-AF65-F5344CB8AC3E}">
        <p14:creationId xmlns:p14="http://schemas.microsoft.com/office/powerpoint/2010/main" val="758427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and white logo of a human head with a brain inside&#10;&#10;Description automatically generated">
            <a:extLst>
              <a:ext uri="{FF2B5EF4-FFF2-40B4-BE49-F238E27FC236}">
                <a16:creationId xmlns:a16="http://schemas.microsoft.com/office/drawing/2014/main" id="{EEDAC691-D75F-89CD-D6C0-43A976B9E4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47" r="28046" b="702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041E07-8F51-D7BB-47EA-FB71B1CFF6C1}"/>
              </a:ext>
            </a:extLst>
          </p:cNvPr>
          <p:cNvSpPr txBox="1"/>
          <p:nvPr/>
        </p:nvSpPr>
        <p:spPr>
          <a:xfrm>
            <a:off x="342623" y="616270"/>
            <a:ext cx="6079948" cy="15208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User Insights Analysis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9134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D229A0-863C-BFA6-D265-57F3EB19E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B9AB45B-7418-DD44-DC1C-9DE4BF086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and white logo of a human head with a brain inside&#10;&#10;Description automatically generated">
            <a:extLst>
              <a:ext uri="{FF2B5EF4-FFF2-40B4-BE49-F238E27FC236}">
                <a16:creationId xmlns:a16="http://schemas.microsoft.com/office/drawing/2014/main" id="{9C67C59E-C1C8-0B9F-DBC7-4450862457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47" r="28046" b="702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2FDDAC-8944-80CD-493D-F9ADB3BC2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836F1-380A-D189-9FD0-C2886718908E}"/>
              </a:ext>
            </a:extLst>
          </p:cNvPr>
          <p:cNvSpPr txBox="1"/>
          <p:nvPr/>
        </p:nvSpPr>
        <p:spPr>
          <a:xfrm>
            <a:off x="342623" y="616270"/>
            <a:ext cx="6079948" cy="15208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User Insights Analysis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9ACFA0-F611-A52E-C26A-9FA62FF2E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680481-14AA-517A-FAA2-282072D8F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0FE47F-99B9-FB1C-F28D-DF5650BAF0BC}"/>
              </a:ext>
            </a:extLst>
          </p:cNvPr>
          <p:cNvSpPr txBox="1"/>
          <p:nvPr/>
        </p:nvSpPr>
        <p:spPr>
          <a:xfrm>
            <a:off x="481029" y="2351139"/>
            <a:ext cx="4374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</a:rPr>
              <a:t>.Feedback Submissions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Version A (18.7%) &gt; Version B (17.9%)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While both versions have a similar level of feedback submissions, Version A slightly outperforms Version B.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This suggests that users in Version A might be more engaged and willing to provide feedback, possibly due to a better user experience.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634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33D056-7AB8-6326-331E-620CAA455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2EE2F04-291C-59F7-582F-B692B7F33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and white logo of a human head with a brain inside&#10;&#10;Description automatically generated">
            <a:extLst>
              <a:ext uri="{FF2B5EF4-FFF2-40B4-BE49-F238E27FC236}">
                <a16:creationId xmlns:a16="http://schemas.microsoft.com/office/drawing/2014/main" id="{D5F60681-32EC-75A1-1B82-AFCB75B026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47" r="28046" b="702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A01C880-5FD9-587D-618D-331AB691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FCCDEE-6F5E-7180-8560-DF6C9DFF92E2}"/>
              </a:ext>
            </a:extLst>
          </p:cNvPr>
          <p:cNvSpPr txBox="1"/>
          <p:nvPr/>
        </p:nvSpPr>
        <p:spPr>
          <a:xfrm>
            <a:off x="342623" y="616270"/>
            <a:ext cx="6079948" cy="15208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User Insights Analysis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65C296-9C9F-E77D-A808-A9C9F9BE1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754E41-6639-56C1-D36C-7D46D7BBE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A932FD-5356-7F1B-EB08-EFCB60966578}"/>
              </a:ext>
            </a:extLst>
          </p:cNvPr>
          <p:cNvSpPr txBox="1"/>
          <p:nvPr/>
        </p:nvSpPr>
        <p:spPr>
          <a:xfrm>
            <a:off x="583885" y="2256419"/>
            <a:ext cx="43092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</a:rPr>
              <a:t>Content Interaction (Videos Watched)</a:t>
            </a:r>
          </a:p>
          <a:p>
            <a:endParaRPr lang="en-GB" sz="18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Version A (49.8%) &lt; Version B (52.0%)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Users on Version B are watching slightly more videos than those on Version A, which suggests that Version B may have better video placement, more compelling video content, or a stronger focus on multimedia engagement.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However, despite higher video engagement, Version B still lags in conversions and overall satisfaction.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721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070740-9092-C4D5-B35F-C19848533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9AB12A5-9D7C-CD3D-9821-BAC43858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and white logo of a human head with a brain inside&#10;&#10;Description automatically generated">
            <a:extLst>
              <a:ext uri="{FF2B5EF4-FFF2-40B4-BE49-F238E27FC236}">
                <a16:creationId xmlns:a16="http://schemas.microsoft.com/office/drawing/2014/main" id="{1A1702B0-FD84-5B2B-A8EF-E840AF2141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47" r="28046" b="702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0F3A937-12DF-4B4F-50AE-CA421A19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E6B9D-5116-ED8C-9AA4-E9EDCCFD4951}"/>
              </a:ext>
            </a:extLst>
          </p:cNvPr>
          <p:cNvSpPr txBox="1"/>
          <p:nvPr/>
        </p:nvSpPr>
        <p:spPr>
          <a:xfrm>
            <a:off x="277308" y="333974"/>
            <a:ext cx="6079948" cy="15208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User Insights Analysis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C7A42D-FF41-4DF9-FC58-7BB5CA472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8C11C1-64C2-5D94-9836-9F5119C73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2F681F-329C-E47B-5D0F-3780D9EF553C}"/>
              </a:ext>
            </a:extLst>
          </p:cNvPr>
          <p:cNvSpPr txBox="1"/>
          <p:nvPr/>
        </p:nvSpPr>
        <p:spPr>
          <a:xfrm>
            <a:off x="481029" y="2137083"/>
            <a:ext cx="43957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</a:rPr>
              <a:t>Referral Source Impact</a:t>
            </a:r>
          </a:p>
          <a:p>
            <a:endParaRPr lang="en-GB" sz="14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1"/>
                </a:solidFill>
              </a:rPr>
              <a:t>Direct Traffic:</a:t>
            </a:r>
            <a:endParaRPr lang="en-GB" sz="1400" dirty="0">
              <a:solidFill>
                <a:schemeClr val="bg1"/>
              </a:solidFill>
            </a:endParaRPr>
          </a:p>
          <a:p>
            <a:pPr lvl="1"/>
            <a:r>
              <a:rPr lang="en-GB" sz="1400" dirty="0">
                <a:solidFill>
                  <a:schemeClr val="bg1"/>
                </a:solidFill>
              </a:rPr>
              <a:t>Users arriving directly engage more with Version A, indicating stronger retention or brand familiarity.</a:t>
            </a:r>
          </a:p>
          <a:p>
            <a:pPr lvl="1"/>
            <a:endParaRPr lang="en-GB" sz="1400" dirty="0">
              <a:solidFill>
                <a:schemeClr val="bg1"/>
              </a:solidFill>
            </a:endParaRPr>
          </a:p>
          <a:p>
            <a:pPr lvl="1"/>
            <a:endParaRPr lang="en-GB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1"/>
                </a:solidFill>
              </a:rPr>
              <a:t>Search Engine Traffic:</a:t>
            </a:r>
            <a:endParaRPr lang="en-GB" sz="1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Version B attracts more search traffic, but these users spend less time, suggesting they might not find what they need or exit quickly.</a:t>
            </a:r>
          </a:p>
          <a:p>
            <a:pPr lvl="1"/>
            <a:endParaRPr lang="en-GB" sz="1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1"/>
                </a:solidFill>
              </a:rPr>
              <a:t>Social Media Traffic:</a:t>
            </a:r>
            <a:endParaRPr lang="en-GB" sz="1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Version A retains social media visitors better, meaning its design or messaging resonates more effectively with socially-driven users.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514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C7650A-1C07-F0EA-31C5-7C392E18D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3842004-D431-3C0E-67B5-FA88CDDB5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and white logo of a human head with a brain inside&#10;&#10;Description automatically generated">
            <a:extLst>
              <a:ext uri="{FF2B5EF4-FFF2-40B4-BE49-F238E27FC236}">
                <a16:creationId xmlns:a16="http://schemas.microsoft.com/office/drawing/2014/main" id="{E0D79145-1B6B-555F-4467-2DF75145BB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47" r="28046" b="702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1F13ED-83D8-9538-5C1C-B00E7D24C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84A7D1-F4CD-968B-9FE4-9E8081E49B97}"/>
              </a:ext>
            </a:extLst>
          </p:cNvPr>
          <p:cNvSpPr txBox="1"/>
          <p:nvPr/>
        </p:nvSpPr>
        <p:spPr>
          <a:xfrm>
            <a:off x="342623" y="616270"/>
            <a:ext cx="6079948" cy="15208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User Insights Analysis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C95BBB-575A-033A-085F-A018466EC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819EAC-1DA5-6B28-669E-87F1DC795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4EC3C-D4A8-DA99-6B59-4A3EB8542CE1}"/>
              </a:ext>
            </a:extLst>
          </p:cNvPr>
          <p:cNvSpPr txBox="1"/>
          <p:nvPr/>
        </p:nvSpPr>
        <p:spPr>
          <a:xfrm>
            <a:off x="833073" y="2492829"/>
            <a:ext cx="42287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</a:rPr>
              <a:t>Average Ratings</a:t>
            </a:r>
          </a:p>
          <a:p>
            <a:endParaRPr lang="en-GB" sz="18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Version A (4.5/5) &gt; Version B (3.0/5)</a:t>
            </a:r>
          </a:p>
          <a:p>
            <a:endParaRPr lang="en-GB" sz="1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This is a significant difference, showing that users clearly prefer Version A in terms of overall experience.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endParaRPr lang="en-GB" sz="1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This could be due to better design, easier navigation, clearer messaging, or an overall smoother purchasing process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79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998D05-B4E6-A597-E791-0B2985083225}"/>
              </a:ext>
            </a:extLst>
          </p:cNvPr>
          <p:cNvSpPr txBox="1"/>
          <p:nvPr/>
        </p:nvSpPr>
        <p:spPr>
          <a:xfrm>
            <a:off x="5529943" y="697318"/>
            <a:ext cx="6463835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Recommendations</a:t>
            </a:r>
          </a:p>
        </p:txBody>
      </p:sp>
      <p:pic>
        <p:nvPicPr>
          <p:cNvPr id="9" name="Graphic 8" descr="Tick">
            <a:extLst>
              <a:ext uri="{FF2B5EF4-FFF2-40B4-BE49-F238E27FC236}">
                <a16:creationId xmlns:a16="http://schemas.microsoft.com/office/drawing/2014/main" id="{14138283-D806-380A-78A1-971E1F4E2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0" name="Freeform: Shape 1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463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3D3194-D7EC-B685-962E-A72E93B9A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126AC-8ED4-26EC-1259-C739C577FDCD}"/>
              </a:ext>
            </a:extLst>
          </p:cNvPr>
          <p:cNvSpPr txBox="1"/>
          <p:nvPr/>
        </p:nvSpPr>
        <p:spPr>
          <a:xfrm>
            <a:off x="8657" y="92273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Recommendations</a:t>
            </a:r>
          </a:p>
        </p:txBody>
      </p:sp>
      <p:pic>
        <p:nvPicPr>
          <p:cNvPr id="9" name="Graphic 8" descr="Tick">
            <a:extLst>
              <a:ext uri="{FF2B5EF4-FFF2-40B4-BE49-F238E27FC236}">
                <a16:creationId xmlns:a16="http://schemas.microsoft.com/office/drawing/2014/main" id="{EDE343A5-B507-CFE7-2063-B9DF02832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262" y="2996954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 descr="A diagram of a diagram">
            <a:extLst>
              <a:ext uri="{FF2B5EF4-FFF2-40B4-BE49-F238E27FC236}">
                <a16:creationId xmlns:a16="http://schemas.microsoft.com/office/drawing/2014/main" id="{EA20E15B-4E36-772A-B5D6-A16906B46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44" y="-51443"/>
            <a:ext cx="7709464" cy="68520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18FE00-CA5D-E0D6-F13D-4C4C83B34475}"/>
              </a:ext>
            </a:extLst>
          </p:cNvPr>
          <p:cNvSpPr txBox="1"/>
          <p:nvPr/>
        </p:nvSpPr>
        <p:spPr>
          <a:xfrm>
            <a:off x="7651250" y="1389388"/>
            <a:ext cx="17199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Retain and Optimize Version A as the Primary Webpage</a:t>
            </a:r>
          </a:p>
          <a:p>
            <a:endParaRPr lang="en-GB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FFA56-9345-170C-41E8-FBFAE2ED5CB0}"/>
              </a:ext>
            </a:extLst>
          </p:cNvPr>
          <p:cNvSpPr txBox="1"/>
          <p:nvPr/>
        </p:nvSpPr>
        <p:spPr>
          <a:xfrm>
            <a:off x="340470" y="736987"/>
            <a:ext cx="432495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 </a:t>
            </a:r>
            <a:r>
              <a:rPr lang="en-GB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Version A consistently outperforms Version B </a:t>
            </a:r>
            <a:r>
              <a:rPr lang="en-GB" sz="1600" dirty="0"/>
              <a:t>in </a:t>
            </a:r>
            <a:r>
              <a:rPr lang="en-GB" sz="1600" b="1" dirty="0"/>
              <a:t>engagement, conversions, and user satisfaction</a:t>
            </a:r>
            <a:r>
              <a:rPr lang="en-GB" sz="1600" dirty="0"/>
              <a:t>. </a:t>
            </a:r>
          </a:p>
          <a:p>
            <a:endParaRPr lang="en-GB" sz="1600" dirty="0"/>
          </a:p>
          <a:p>
            <a:r>
              <a:rPr lang="en-GB" sz="1600" dirty="0"/>
              <a:t>It has:</a:t>
            </a:r>
          </a:p>
          <a:p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/>
              <a:t>Higher time spent per session (5 min vs. 3.3 min)</a:t>
            </a: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/>
              <a:t>More pages viewed (10 vs 5)</a:t>
            </a: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/>
              <a:t>Significantly higher conversion rate (70.5% vs. 38.2%)</a:t>
            </a: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/>
              <a:t>Better user ratings (4.5/5 vs. 3.0/5)</a:t>
            </a:r>
          </a:p>
          <a:p>
            <a:endParaRPr lang="en-GB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22C00-4EDA-831A-86AA-B18E35765139}"/>
              </a:ext>
            </a:extLst>
          </p:cNvPr>
          <p:cNvSpPr txBox="1"/>
          <p:nvPr/>
        </p:nvSpPr>
        <p:spPr>
          <a:xfrm>
            <a:off x="7723727" y="3274507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/>
              <a:t>Action Plan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40470F-0A04-B12D-3BCE-DEEDDD0C7CAB}"/>
              </a:ext>
            </a:extLst>
          </p:cNvPr>
          <p:cNvSpPr txBox="1"/>
          <p:nvPr/>
        </p:nvSpPr>
        <p:spPr>
          <a:xfrm>
            <a:off x="10095643" y="2438816"/>
            <a:ext cx="17558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Address Version B’s Key Weaknesses &amp; Integrate A’s Strengths</a:t>
            </a:r>
            <a:endParaRPr lang="en-GB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0CA8E-DC80-FBC5-453A-D92D370FD662}"/>
              </a:ext>
            </a:extLst>
          </p:cNvPr>
          <p:cNvSpPr txBox="1"/>
          <p:nvPr/>
        </p:nvSpPr>
        <p:spPr>
          <a:xfrm>
            <a:off x="9359222" y="4412979"/>
            <a:ext cx="13498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Enhance Conversion Optimization Strategies</a:t>
            </a:r>
          </a:p>
          <a:p>
            <a:endParaRPr lang="en-GB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C70C2-0CBC-1B8B-4DCD-6065BF5656B4}"/>
              </a:ext>
            </a:extLst>
          </p:cNvPr>
          <p:cNvSpPr txBox="1"/>
          <p:nvPr/>
        </p:nvSpPr>
        <p:spPr>
          <a:xfrm>
            <a:off x="6498361" y="4375336"/>
            <a:ext cx="11865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Strengthen Traffic Acquisition &amp; User Retention</a:t>
            </a:r>
          </a:p>
          <a:p>
            <a:endParaRPr lang="en-GB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FA6F01-DA4A-99EA-DE03-052EEA233F08}"/>
              </a:ext>
            </a:extLst>
          </p:cNvPr>
          <p:cNvSpPr txBox="1"/>
          <p:nvPr/>
        </p:nvSpPr>
        <p:spPr>
          <a:xfrm>
            <a:off x="5460709" y="2474288"/>
            <a:ext cx="13914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Leverage Video Content for Higher Engagement</a:t>
            </a:r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21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and holding a piece of puzzle&#10;&#10;Description automatically generated">
            <a:extLst>
              <a:ext uri="{FF2B5EF4-FFF2-40B4-BE49-F238E27FC236}">
                <a16:creationId xmlns:a16="http://schemas.microsoft.com/office/drawing/2014/main" id="{07C2660F-3084-C774-8156-E0C26B2B9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5" y="623275"/>
            <a:ext cx="5454226" cy="5607882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5CDC5AD-A141-9D82-2AAB-3FB6E36CB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975" y="791482"/>
            <a:ext cx="4650054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Final Takeaway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 A should be the foundation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further improvements.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 B needs refinement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—it has strengths (video engagement &amp; search traffic) but struggles overall.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Focusing on conversions, traffic retention, and continuous testing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will help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DigitalPath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Innovations maximize its website’s impact.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261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eo 6" descr="Compass">
            <a:extLst>
              <a:ext uri="{FF2B5EF4-FFF2-40B4-BE49-F238E27FC236}">
                <a16:creationId xmlns:a16="http://schemas.microsoft.com/office/drawing/2014/main" id="{46DB4EAC-F4A4-5993-E09F-CBE0718ABD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9" y="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4D35EC-42BF-72F4-AC4D-C29658D809CA}"/>
              </a:ext>
            </a:extLst>
          </p:cNvPr>
          <p:cNvSpPr txBox="1"/>
          <p:nvPr/>
        </p:nvSpPr>
        <p:spPr>
          <a:xfrm>
            <a:off x="411480" y="233314"/>
            <a:ext cx="10058400" cy="9720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Engagement Metrics Analysis</a:t>
            </a:r>
            <a:endParaRPr lang="en-US" sz="5200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3857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and writing on a whiteboard&#10;&#10;Description automatically generated">
            <a:extLst>
              <a:ext uri="{FF2B5EF4-FFF2-40B4-BE49-F238E27FC236}">
                <a16:creationId xmlns:a16="http://schemas.microsoft.com/office/drawing/2014/main" id="{49B15C90-3CC3-EF76-F8C7-9BF76B1F5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4" t="1201" r="10549" b="1"/>
          <a:stretch/>
        </p:blipFill>
        <p:spPr>
          <a:xfrm>
            <a:off x="4321630" y="-150129"/>
            <a:ext cx="787037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22A0A-6DD1-AB6C-5A3A-0272FC53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752" y="150139"/>
            <a:ext cx="4023360" cy="1595059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GB" sz="3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Engagement Metrics Analysis</a:t>
            </a:r>
            <a:br>
              <a:rPr lang="en-GB" sz="4800" b="1" dirty="0">
                <a:solidFill>
                  <a:schemeClr val="bg1"/>
                </a:solidFill>
              </a:rPr>
            </a:b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66DEF6-3520-3390-1174-8916D6E02D27}"/>
              </a:ext>
            </a:extLst>
          </p:cNvPr>
          <p:cNvSpPr txBox="1"/>
          <p:nvPr/>
        </p:nvSpPr>
        <p:spPr>
          <a:xfrm>
            <a:off x="-1" y="1447619"/>
            <a:ext cx="497477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 Average Time Spent </a:t>
            </a:r>
            <a:endParaRPr lang="en-GB" sz="2000" dirty="0">
              <a:solidFill>
                <a:schemeClr val="bg1"/>
              </a:solidFill>
            </a:endParaRPr>
          </a:p>
          <a:p>
            <a:pPr lvl="1"/>
            <a:r>
              <a:rPr lang="en-GB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Version A (5 mins) &gt; Version B (3.3 mins)</a:t>
            </a:r>
          </a:p>
          <a:p>
            <a:pPr lvl="1"/>
            <a:endParaRPr lang="en-GB" sz="2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Users are spending significantly more time on Version A, suggesting it is more engaging or easier to navigate.</a:t>
            </a:r>
          </a:p>
          <a:p>
            <a:pPr marL="742950" lvl="1" indent="-285750">
              <a:buFont typeface="+mj-lt"/>
              <a:buAutoNum type="arabicPeriod"/>
            </a:pPr>
            <a:endParaRPr lang="en-GB" sz="2000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endParaRPr lang="en-GB" sz="2000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Possible reasons: better content, improved user interface, or more intuitive design.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25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B9C5B3-45AA-A0B6-22F1-6EF0FE7E8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867E6F0-DBCB-DBAF-98F4-7ACA426EA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and writing on a whiteboard&#10;&#10;Description automatically generated">
            <a:extLst>
              <a:ext uri="{FF2B5EF4-FFF2-40B4-BE49-F238E27FC236}">
                <a16:creationId xmlns:a16="http://schemas.microsoft.com/office/drawing/2014/main" id="{7F01AB43-3B7E-F37E-A0E7-965B4E2FA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4" t="1201" r="10549" b="1"/>
          <a:stretch/>
        </p:blipFill>
        <p:spPr>
          <a:xfrm>
            <a:off x="4458668" y="0"/>
            <a:ext cx="783030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3293CBF-E3E3-54C7-9353-4AC78E37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45CDCF-23A4-2DCA-0C19-BA6DC3537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752" y="204566"/>
            <a:ext cx="4023360" cy="1595059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GB" sz="3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Engagement Metrics Analysis</a:t>
            </a:r>
            <a:br>
              <a:rPr lang="en-GB" sz="4800" b="1" dirty="0">
                <a:solidFill>
                  <a:schemeClr val="bg1"/>
                </a:solidFill>
              </a:rPr>
            </a:b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33002E-0A97-01BA-BD49-C51D5ACC0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9A35CC-E19D-5750-28B0-8CBBAF71E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5A488C-43E3-E2DF-F531-149B280BEA7F}"/>
              </a:ext>
            </a:extLst>
          </p:cNvPr>
          <p:cNvSpPr txBox="1"/>
          <p:nvPr/>
        </p:nvSpPr>
        <p:spPr>
          <a:xfrm>
            <a:off x="0" y="1447619"/>
            <a:ext cx="49203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 </a:t>
            </a:r>
            <a:r>
              <a:rPr lang="en-GB" sz="2000" b="1" dirty="0">
                <a:solidFill>
                  <a:schemeClr val="bg1"/>
                </a:solidFill>
              </a:rPr>
              <a:t>Average Pages Viewed</a:t>
            </a:r>
            <a:endParaRPr lang="en-GB" sz="2000" dirty="0">
              <a:solidFill>
                <a:schemeClr val="bg1"/>
              </a:solidFill>
            </a:endParaRPr>
          </a:p>
          <a:p>
            <a:pPr lvl="1"/>
            <a:r>
              <a:rPr lang="en-GB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Version A (10 pages) &gt; Version B (5 pages)</a:t>
            </a:r>
          </a:p>
          <a:p>
            <a:pPr lvl="1"/>
            <a:endParaRPr lang="en-GB" sz="2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Users explore twice as many pages in Version A, indicating better content flow or more compelling CTAs (calls to action).</a:t>
            </a:r>
          </a:p>
          <a:p>
            <a:pPr marL="742950" lvl="1" indent="-285750">
              <a:buFont typeface="+mj-lt"/>
              <a:buAutoNum type="arabicPeriod"/>
            </a:pPr>
            <a:endParaRPr lang="en-GB" sz="2000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endParaRPr lang="en-GB" sz="2000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Possible reasons: stronger internal linking, clearer navigation, or more engaging content structure.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13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D01CF1-FD69-C67F-DCB9-EFE5226E5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F51FAA-2980-63D4-89C6-E6A32AB6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and writing on a whiteboard&#10;&#10;Description automatically generated">
            <a:extLst>
              <a:ext uri="{FF2B5EF4-FFF2-40B4-BE49-F238E27FC236}">
                <a16:creationId xmlns:a16="http://schemas.microsoft.com/office/drawing/2014/main" id="{7AEC33C8-C29D-D729-F805-BE816FA7C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4" t="1201" r="10549" b="1"/>
          <a:stretch/>
        </p:blipFill>
        <p:spPr>
          <a:xfrm>
            <a:off x="5453744" y="10"/>
            <a:ext cx="6738256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0989EB-0B17-D9D6-CB21-6AD978B94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01BDF3-0FA6-035B-1DCB-51F7C235D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5117" y="215453"/>
            <a:ext cx="4023360" cy="1595059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GB" sz="3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Engagement Metrics Analysis</a:t>
            </a:r>
            <a:br>
              <a:rPr lang="en-GB" sz="4800" b="1" dirty="0">
                <a:solidFill>
                  <a:schemeClr val="bg1"/>
                </a:solidFill>
              </a:rPr>
            </a:b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D38D0F-AE63-C120-0106-9E3F8DF48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BDB860-AB75-A3D1-E288-B3C4C3364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2CE74-BBDB-A143-C4AF-1A3555061726}"/>
              </a:ext>
            </a:extLst>
          </p:cNvPr>
          <p:cNvSpPr txBox="1"/>
          <p:nvPr/>
        </p:nvSpPr>
        <p:spPr>
          <a:xfrm>
            <a:off x="0" y="1447619"/>
            <a:ext cx="581297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Average Actions Taken</a:t>
            </a:r>
            <a:endParaRPr lang="en-GB" sz="2000" dirty="0">
              <a:solidFill>
                <a:schemeClr val="bg1"/>
              </a:solidFill>
            </a:endParaRPr>
          </a:p>
          <a:p>
            <a:pPr lvl="1"/>
            <a:r>
              <a:rPr lang="en-GB" sz="2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Version A (4.9 actions) ≈ Version B (5 actions)</a:t>
            </a:r>
          </a:p>
          <a:p>
            <a:pPr lvl="1"/>
            <a:endParaRPr lang="en-GB" sz="2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The number of actions taken is nearly the same, meaning both versions drive similar interaction levels.</a:t>
            </a:r>
          </a:p>
          <a:p>
            <a:pPr marL="742950" lvl="1" indent="-285750">
              <a:buFont typeface="+mj-lt"/>
              <a:buAutoNum type="arabicPeriod"/>
            </a:pPr>
            <a:endParaRPr lang="en-GB" sz="2000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endParaRPr lang="en-GB" sz="2000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Despite users spending more time and viewing more pages in Version A, Version B still encourages comparable action-taking efficiency.</a:t>
            </a:r>
          </a:p>
          <a:p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9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" name="Rectangle 204">
            <a:extLst>
              <a:ext uri="{FF2B5EF4-FFF2-40B4-BE49-F238E27FC236}">
                <a16:creationId xmlns:a16="http://schemas.microsoft.com/office/drawing/2014/main" id="{676A1B86-DC99-46B9-B5AA-A7E928EA9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E9304FFE-74E9-4316-B822-F35A685E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4B1561-90F4-E6B9-FE4A-48B40244651C}"/>
              </a:ext>
            </a:extLst>
          </p:cNvPr>
          <p:cNvSpPr txBox="1"/>
          <p:nvPr/>
        </p:nvSpPr>
        <p:spPr>
          <a:xfrm>
            <a:off x="6096000" y="278155"/>
            <a:ext cx="5636113" cy="2456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Conversion Rate Optimization </a:t>
            </a:r>
            <a:endParaRPr lang="en-US" sz="6000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7" name="Picture 206" descr="Colourful charts and graphs">
            <a:extLst>
              <a:ext uri="{FF2B5EF4-FFF2-40B4-BE49-F238E27FC236}">
                <a16:creationId xmlns:a16="http://schemas.microsoft.com/office/drawing/2014/main" id="{2A6E49CC-BBB7-9625-03A5-06DD816CAF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679" r="30576" b="-1"/>
          <a:stretch/>
        </p:blipFill>
        <p:spPr>
          <a:xfrm>
            <a:off x="-7266" y="10"/>
            <a:ext cx="6266552" cy="6857990"/>
          </a:xfrm>
          <a:custGeom>
            <a:avLst/>
            <a:gdLst/>
            <a:ahLst/>
            <a:cxnLst/>
            <a:rect l="l" t="t" r="r" b="b"/>
            <a:pathLst>
              <a:path w="3569616" h="6858000">
                <a:moveTo>
                  <a:pt x="0" y="0"/>
                </a:moveTo>
                <a:lnTo>
                  <a:pt x="3119345" y="0"/>
                </a:lnTo>
                <a:lnTo>
                  <a:pt x="3123529" y="17226"/>
                </a:lnTo>
                <a:cubicBezTo>
                  <a:pt x="3124924" y="23927"/>
                  <a:pt x="3126075" y="29690"/>
                  <a:pt x="3127926" y="35733"/>
                </a:cubicBezTo>
                <a:cubicBezTo>
                  <a:pt x="3135983" y="55162"/>
                  <a:pt x="3152761" y="75163"/>
                  <a:pt x="3158476" y="86830"/>
                </a:cubicBezTo>
                <a:lnTo>
                  <a:pt x="3162217" y="105744"/>
                </a:lnTo>
                <a:lnTo>
                  <a:pt x="3166997" y="104727"/>
                </a:lnTo>
                <a:lnTo>
                  <a:pt x="3167793" y="111793"/>
                </a:lnTo>
                <a:lnTo>
                  <a:pt x="3168896" y="127609"/>
                </a:lnTo>
                <a:cubicBezTo>
                  <a:pt x="3170241" y="137435"/>
                  <a:pt x="3170795" y="164972"/>
                  <a:pt x="3173185" y="174906"/>
                </a:cubicBezTo>
                <a:cubicBezTo>
                  <a:pt x="3178510" y="177461"/>
                  <a:pt x="3181593" y="181749"/>
                  <a:pt x="3183238" y="187215"/>
                </a:cubicBezTo>
                <a:lnTo>
                  <a:pt x="3184145" y="199435"/>
                </a:lnTo>
                <a:lnTo>
                  <a:pt x="3200957" y="269529"/>
                </a:lnTo>
                <a:lnTo>
                  <a:pt x="3202491" y="279219"/>
                </a:lnTo>
                <a:lnTo>
                  <a:pt x="3206975" y="284221"/>
                </a:lnTo>
                <a:cubicBezTo>
                  <a:pt x="3208056" y="288198"/>
                  <a:pt x="3208241" y="299815"/>
                  <a:pt x="3208979" y="303078"/>
                </a:cubicBezTo>
                <a:cubicBezTo>
                  <a:pt x="3209786" y="303316"/>
                  <a:pt x="3210593" y="303555"/>
                  <a:pt x="3211400" y="303794"/>
                </a:cubicBezTo>
                <a:cubicBezTo>
                  <a:pt x="3215834" y="314048"/>
                  <a:pt x="3230882" y="352723"/>
                  <a:pt x="3235583" y="364595"/>
                </a:cubicBezTo>
                <a:cubicBezTo>
                  <a:pt x="3232098" y="367263"/>
                  <a:pt x="3238178" y="372307"/>
                  <a:pt x="3239601" y="375020"/>
                </a:cubicBezTo>
                <a:cubicBezTo>
                  <a:pt x="3237179" y="375617"/>
                  <a:pt x="3236854" y="382439"/>
                  <a:pt x="3239157" y="384290"/>
                </a:cubicBezTo>
                <a:cubicBezTo>
                  <a:pt x="3254070" y="431093"/>
                  <a:pt x="3227895" y="408920"/>
                  <a:pt x="3245230" y="435044"/>
                </a:cubicBezTo>
                <a:cubicBezTo>
                  <a:pt x="3246565" y="439781"/>
                  <a:pt x="3245820" y="443743"/>
                  <a:pt x="3244204" y="447282"/>
                </a:cubicBezTo>
                <a:lnTo>
                  <a:pt x="3240762" y="452630"/>
                </a:lnTo>
                <a:lnTo>
                  <a:pt x="3249093" y="471880"/>
                </a:lnTo>
                <a:cubicBezTo>
                  <a:pt x="3252174" y="481431"/>
                  <a:pt x="3254453" y="491548"/>
                  <a:pt x="3255857" y="501992"/>
                </a:cubicBezTo>
                <a:cubicBezTo>
                  <a:pt x="3250999" y="504682"/>
                  <a:pt x="3258622" y="512442"/>
                  <a:pt x="3260271" y="516223"/>
                </a:cubicBezTo>
                <a:cubicBezTo>
                  <a:pt x="3257006" y="516482"/>
                  <a:pt x="3255973" y="525173"/>
                  <a:pt x="3258865" y="528038"/>
                </a:cubicBezTo>
                <a:cubicBezTo>
                  <a:pt x="3274535" y="591283"/>
                  <a:pt x="3241762" y="557303"/>
                  <a:pt x="3262462" y="594499"/>
                </a:cubicBezTo>
                <a:cubicBezTo>
                  <a:pt x="3263816" y="600863"/>
                  <a:pt x="3262479" y="605795"/>
                  <a:pt x="3260024" y="610000"/>
                </a:cubicBezTo>
                <a:lnTo>
                  <a:pt x="3253721" y="617692"/>
                </a:lnTo>
                <a:lnTo>
                  <a:pt x="3256482" y="623204"/>
                </a:lnTo>
                <a:cubicBezTo>
                  <a:pt x="3258005" y="644600"/>
                  <a:pt x="3251476" y="651376"/>
                  <a:pt x="3259225" y="663365"/>
                </a:cubicBezTo>
                <a:cubicBezTo>
                  <a:pt x="3245876" y="682744"/>
                  <a:pt x="3258539" y="675670"/>
                  <a:pt x="3261631" y="689522"/>
                </a:cubicBezTo>
                <a:cubicBezTo>
                  <a:pt x="3265207" y="700373"/>
                  <a:pt x="3269507" y="679723"/>
                  <a:pt x="3271002" y="690492"/>
                </a:cubicBezTo>
                <a:cubicBezTo>
                  <a:pt x="3267989" y="702455"/>
                  <a:pt x="3279578" y="701125"/>
                  <a:pt x="3275760" y="713609"/>
                </a:cubicBezTo>
                <a:cubicBezTo>
                  <a:pt x="3266819" y="711239"/>
                  <a:pt x="3278954" y="737528"/>
                  <a:pt x="3271356" y="738880"/>
                </a:cubicBezTo>
                <a:cubicBezTo>
                  <a:pt x="3282938" y="748490"/>
                  <a:pt x="3269788" y="754591"/>
                  <a:pt x="3274016" y="768139"/>
                </a:cubicBezTo>
                <a:cubicBezTo>
                  <a:pt x="3278559" y="774347"/>
                  <a:pt x="3279560" y="778980"/>
                  <a:pt x="3275507" y="785654"/>
                </a:cubicBezTo>
                <a:cubicBezTo>
                  <a:pt x="3297514" y="814181"/>
                  <a:pt x="3277534" y="803670"/>
                  <a:pt x="3287024" y="831111"/>
                </a:cubicBezTo>
                <a:cubicBezTo>
                  <a:pt x="3296672" y="854655"/>
                  <a:pt x="3303659" y="881610"/>
                  <a:pt x="3324562" y="903604"/>
                </a:cubicBezTo>
                <a:cubicBezTo>
                  <a:pt x="3330338" y="907511"/>
                  <a:pt x="3333079" y="917872"/>
                  <a:pt x="3330682" y="926744"/>
                </a:cubicBezTo>
                <a:cubicBezTo>
                  <a:pt x="3330269" y="928269"/>
                  <a:pt x="3329716" y="929694"/>
                  <a:pt x="3329041" y="930971"/>
                </a:cubicBezTo>
                <a:cubicBezTo>
                  <a:pt x="3333270" y="950914"/>
                  <a:pt x="3351150" y="1023696"/>
                  <a:pt x="3356062" y="1046405"/>
                </a:cubicBezTo>
                <a:cubicBezTo>
                  <a:pt x="3349099" y="1048737"/>
                  <a:pt x="3362597" y="1059482"/>
                  <a:pt x="3358521" y="1067217"/>
                </a:cubicBezTo>
                <a:cubicBezTo>
                  <a:pt x="3354869" y="1072807"/>
                  <a:pt x="3358113" y="1077371"/>
                  <a:pt x="3358773" y="1082909"/>
                </a:cubicBezTo>
                <a:cubicBezTo>
                  <a:pt x="3356098" y="1090444"/>
                  <a:pt x="3363241" y="1113953"/>
                  <a:pt x="3367682" y="1119909"/>
                </a:cubicBezTo>
                <a:cubicBezTo>
                  <a:pt x="3382703" y="1133847"/>
                  <a:pt x="3374343" y="1168367"/>
                  <a:pt x="3385911" y="1180009"/>
                </a:cubicBezTo>
                <a:cubicBezTo>
                  <a:pt x="3387774" y="1184389"/>
                  <a:pt x="3388688" y="1188737"/>
                  <a:pt x="3389010" y="1193041"/>
                </a:cubicBezTo>
                <a:lnTo>
                  <a:pt x="3388572" y="1205179"/>
                </a:lnTo>
                <a:lnTo>
                  <a:pt x="3385768" y="1208811"/>
                </a:lnTo>
                <a:lnTo>
                  <a:pt x="3386975" y="1216129"/>
                </a:lnTo>
                <a:lnTo>
                  <a:pt x="3386647" y="1218271"/>
                </a:lnTo>
                <a:cubicBezTo>
                  <a:pt x="3386007" y="1222365"/>
                  <a:pt x="3385480" y="1226399"/>
                  <a:pt x="3385420" y="1230360"/>
                </a:cubicBezTo>
                <a:cubicBezTo>
                  <a:pt x="3400233" y="1224163"/>
                  <a:pt x="3387342" y="1263034"/>
                  <a:pt x="3398902" y="1251303"/>
                </a:cubicBezTo>
                <a:cubicBezTo>
                  <a:pt x="3401143" y="1271991"/>
                  <a:pt x="3411558" y="1255397"/>
                  <a:pt x="3402244" y="1281071"/>
                </a:cubicBezTo>
                <a:cubicBezTo>
                  <a:pt x="3416627" y="1312459"/>
                  <a:pt x="3415183" y="1363554"/>
                  <a:pt x="3435533" y="1387530"/>
                </a:cubicBezTo>
                <a:cubicBezTo>
                  <a:pt x="3428168" y="1384876"/>
                  <a:pt x="3423452" y="1398828"/>
                  <a:pt x="3427595" y="1407995"/>
                </a:cubicBezTo>
                <a:cubicBezTo>
                  <a:pt x="3398778" y="1398886"/>
                  <a:pt x="3455260" y="1443485"/>
                  <a:pt x="3436580" y="1453051"/>
                </a:cubicBezTo>
                <a:cubicBezTo>
                  <a:pt x="3454427" y="1452263"/>
                  <a:pt x="3487273" y="1492392"/>
                  <a:pt x="3473886" y="1513215"/>
                </a:cubicBezTo>
                <a:cubicBezTo>
                  <a:pt x="3479337" y="1543203"/>
                  <a:pt x="3495403" y="1563620"/>
                  <a:pt x="3491486" y="1595707"/>
                </a:cubicBezTo>
                <a:cubicBezTo>
                  <a:pt x="3493932" y="1596530"/>
                  <a:pt x="3496028" y="1598008"/>
                  <a:pt x="3497869" y="1599939"/>
                </a:cubicBezTo>
                <a:lnTo>
                  <a:pt x="3502453" y="1606503"/>
                </a:lnTo>
                <a:lnTo>
                  <a:pt x="3502232" y="1607846"/>
                </a:lnTo>
                <a:cubicBezTo>
                  <a:pt x="3502503" y="1613048"/>
                  <a:pt x="3503673" y="1615641"/>
                  <a:pt x="3505239" y="1617081"/>
                </a:cubicBezTo>
                <a:cubicBezTo>
                  <a:pt x="3505979" y="1617395"/>
                  <a:pt x="3506719" y="1617710"/>
                  <a:pt x="3507459" y="1618024"/>
                </a:cubicBezTo>
                <a:lnTo>
                  <a:pt x="3510011" y="1624022"/>
                </a:lnTo>
                <a:lnTo>
                  <a:pt x="3516358" y="1634929"/>
                </a:lnTo>
                <a:lnTo>
                  <a:pt x="3516308" y="1637821"/>
                </a:lnTo>
                <a:lnTo>
                  <a:pt x="3523955" y="1655598"/>
                </a:lnTo>
                <a:lnTo>
                  <a:pt x="3523473" y="1656247"/>
                </a:lnTo>
                <a:cubicBezTo>
                  <a:pt x="3522567" y="1658107"/>
                  <a:pt x="3522227" y="1660249"/>
                  <a:pt x="3523061" y="1663024"/>
                </a:cubicBezTo>
                <a:cubicBezTo>
                  <a:pt x="3513175" y="1664689"/>
                  <a:pt x="3520280" y="1667013"/>
                  <a:pt x="3523616" y="1675054"/>
                </a:cubicBezTo>
                <a:cubicBezTo>
                  <a:pt x="3509006" y="1679436"/>
                  <a:pt x="3523682" y="1698702"/>
                  <a:pt x="3517630" y="1707801"/>
                </a:cubicBezTo>
                <a:cubicBezTo>
                  <a:pt x="3520410" y="1713612"/>
                  <a:pt x="3523083" y="1719836"/>
                  <a:pt x="3525537" y="1726380"/>
                </a:cubicBezTo>
                <a:lnTo>
                  <a:pt x="3529903" y="1779986"/>
                </a:lnTo>
                <a:lnTo>
                  <a:pt x="3521468" y="1836998"/>
                </a:lnTo>
                <a:cubicBezTo>
                  <a:pt x="3522502" y="1857808"/>
                  <a:pt x="3519191" y="1876110"/>
                  <a:pt x="3523412" y="1893497"/>
                </a:cubicBezTo>
                <a:cubicBezTo>
                  <a:pt x="3520411" y="1900876"/>
                  <a:pt x="3519436" y="1907708"/>
                  <a:pt x="3525004" y="1913894"/>
                </a:cubicBezTo>
                <a:cubicBezTo>
                  <a:pt x="3524490" y="1933413"/>
                  <a:pt x="3517414" y="1938604"/>
                  <a:pt x="3523928" y="1950514"/>
                </a:cubicBezTo>
                <a:cubicBezTo>
                  <a:pt x="3512685" y="1962215"/>
                  <a:pt x="3517275" y="1962555"/>
                  <a:pt x="3521008" y="1967449"/>
                </a:cubicBezTo>
                <a:lnTo>
                  <a:pt x="3521297" y="1968163"/>
                </a:lnTo>
                <a:lnTo>
                  <a:pt x="3519686" y="1969768"/>
                </a:lnTo>
                <a:lnTo>
                  <a:pt x="3519089" y="1972904"/>
                </a:lnTo>
                <a:lnTo>
                  <a:pt x="3520122" y="1981289"/>
                </a:lnTo>
                <a:lnTo>
                  <a:pt x="3520948" y="1984413"/>
                </a:lnTo>
                <a:cubicBezTo>
                  <a:pt x="3521356" y="1986575"/>
                  <a:pt x="3521416" y="1988026"/>
                  <a:pt x="3521226" y="1989046"/>
                </a:cubicBezTo>
                <a:lnTo>
                  <a:pt x="3521092" y="1989171"/>
                </a:lnTo>
                <a:lnTo>
                  <a:pt x="3521624" y="1993492"/>
                </a:lnTo>
                <a:cubicBezTo>
                  <a:pt x="3522844" y="2000762"/>
                  <a:pt x="3524332" y="2007819"/>
                  <a:pt x="3525996" y="2014518"/>
                </a:cubicBezTo>
                <a:cubicBezTo>
                  <a:pt x="3518529" y="2020777"/>
                  <a:pt x="3529333" y="2045218"/>
                  <a:pt x="3514412" y="2043465"/>
                </a:cubicBezTo>
                <a:cubicBezTo>
                  <a:pt x="3516219" y="2052531"/>
                  <a:pt x="3522688" y="2057653"/>
                  <a:pt x="3512822" y="2055222"/>
                </a:cubicBezTo>
                <a:cubicBezTo>
                  <a:pt x="3513140" y="2058224"/>
                  <a:pt x="3512432" y="2060136"/>
                  <a:pt x="3511227" y="2061550"/>
                </a:cubicBezTo>
                <a:lnTo>
                  <a:pt x="3510645" y="2061975"/>
                </a:lnTo>
                <a:lnTo>
                  <a:pt x="3514907" y="2082129"/>
                </a:lnTo>
                <a:lnTo>
                  <a:pt x="3514347" y="2084880"/>
                </a:lnTo>
                <a:lnTo>
                  <a:pt x="3518565" y="2097919"/>
                </a:lnTo>
                <a:lnTo>
                  <a:pt x="3519976" y="2104707"/>
                </a:lnTo>
                <a:lnTo>
                  <a:pt x="3521958" y="2106519"/>
                </a:lnTo>
                <a:cubicBezTo>
                  <a:pt x="3523219" y="2108534"/>
                  <a:pt x="3523895" y="2111498"/>
                  <a:pt x="3523237" y="2116590"/>
                </a:cubicBezTo>
                <a:lnTo>
                  <a:pt x="3522786" y="2117790"/>
                </a:lnTo>
                <a:lnTo>
                  <a:pt x="3526064" y="2125947"/>
                </a:lnTo>
                <a:cubicBezTo>
                  <a:pt x="3527505" y="2128548"/>
                  <a:pt x="3529274" y="2130818"/>
                  <a:pt x="3531495" y="2132603"/>
                </a:cubicBezTo>
                <a:cubicBezTo>
                  <a:pt x="3522034" y="2161762"/>
                  <a:pt x="3533978" y="2187874"/>
                  <a:pt x="3533955" y="2218836"/>
                </a:cubicBezTo>
                <a:cubicBezTo>
                  <a:pt x="3517312" y="2233337"/>
                  <a:pt x="3542024" y="2285180"/>
                  <a:pt x="3559442" y="2291697"/>
                </a:cubicBezTo>
                <a:cubicBezTo>
                  <a:pt x="3544608" y="2292866"/>
                  <a:pt x="3567228" y="2330146"/>
                  <a:pt x="3568373" y="2340076"/>
                </a:cubicBezTo>
                <a:cubicBezTo>
                  <a:pt x="3568755" y="2343387"/>
                  <a:pt x="3566751" y="2343658"/>
                  <a:pt x="3560178" y="2338540"/>
                </a:cubicBezTo>
                <a:cubicBezTo>
                  <a:pt x="3562571" y="2349015"/>
                  <a:pt x="3555536" y="2360463"/>
                  <a:pt x="3548875" y="2354921"/>
                </a:cubicBezTo>
                <a:cubicBezTo>
                  <a:pt x="3564342" y="2386191"/>
                  <a:pt x="3553912" y="2434573"/>
                  <a:pt x="3562290" y="2470516"/>
                </a:cubicBezTo>
                <a:cubicBezTo>
                  <a:pt x="3548732" y="2491328"/>
                  <a:pt x="3561750" y="2479665"/>
                  <a:pt x="3560263" y="2500409"/>
                </a:cubicBezTo>
                <a:cubicBezTo>
                  <a:pt x="3573531" y="2493872"/>
                  <a:pt x="3554177" y="2525877"/>
                  <a:pt x="3569616" y="2525972"/>
                </a:cubicBezTo>
                <a:cubicBezTo>
                  <a:pt x="3568857" y="2529744"/>
                  <a:pt x="3567635" y="2533395"/>
                  <a:pt x="3566291" y="2537057"/>
                </a:cubicBezTo>
                <a:lnTo>
                  <a:pt x="3565595" y="2538979"/>
                </a:lnTo>
                <a:lnTo>
                  <a:pt x="3565471" y="2546483"/>
                </a:lnTo>
                <a:lnTo>
                  <a:pt x="3562111" y="2548822"/>
                </a:lnTo>
                <a:lnTo>
                  <a:pt x="3559542" y="2560277"/>
                </a:lnTo>
                <a:cubicBezTo>
                  <a:pt x="3559093" y="2564534"/>
                  <a:pt x="3559212" y="2569074"/>
                  <a:pt x="3560240" y="2574030"/>
                </a:cubicBezTo>
                <a:cubicBezTo>
                  <a:pt x="3567097" y="2585933"/>
                  <a:pt x="3560828" y="2605604"/>
                  <a:pt x="3562359" y="2622912"/>
                </a:cubicBezTo>
                <a:lnTo>
                  <a:pt x="3564740" y="2630748"/>
                </a:lnTo>
                <a:lnTo>
                  <a:pt x="3563214" y="2656947"/>
                </a:lnTo>
                <a:cubicBezTo>
                  <a:pt x="3563065" y="2664385"/>
                  <a:pt x="3563222" y="2672085"/>
                  <a:pt x="3563949" y="2680153"/>
                </a:cubicBezTo>
                <a:lnTo>
                  <a:pt x="3566383" y="2695058"/>
                </a:lnTo>
                <a:lnTo>
                  <a:pt x="3565385" y="2699075"/>
                </a:lnTo>
                <a:cubicBezTo>
                  <a:pt x="3565951" y="2705917"/>
                  <a:pt x="3570892" y="2714690"/>
                  <a:pt x="3565525" y="2714239"/>
                </a:cubicBezTo>
                <a:lnTo>
                  <a:pt x="3567847" y="2721812"/>
                </a:lnTo>
                <a:lnTo>
                  <a:pt x="3564077" y="2729693"/>
                </a:lnTo>
                <a:cubicBezTo>
                  <a:pt x="3563144" y="2730592"/>
                  <a:pt x="3562134" y="2731288"/>
                  <a:pt x="3561085" y="2731758"/>
                </a:cubicBezTo>
                <a:lnTo>
                  <a:pt x="3563149" y="2742418"/>
                </a:lnTo>
                <a:lnTo>
                  <a:pt x="3560661" y="2751437"/>
                </a:lnTo>
                <a:lnTo>
                  <a:pt x="3563126" y="2758989"/>
                </a:lnTo>
                <a:lnTo>
                  <a:pt x="3562876" y="2762207"/>
                </a:lnTo>
                <a:lnTo>
                  <a:pt x="3561866" y="2770236"/>
                </a:lnTo>
                <a:cubicBezTo>
                  <a:pt x="3561066" y="2774372"/>
                  <a:pt x="3560080" y="2779005"/>
                  <a:pt x="3559378" y="2784138"/>
                </a:cubicBezTo>
                <a:lnTo>
                  <a:pt x="3559178" y="2788436"/>
                </a:lnTo>
                <a:lnTo>
                  <a:pt x="3554648" y="2798068"/>
                </a:lnTo>
                <a:cubicBezTo>
                  <a:pt x="3551209" y="2805087"/>
                  <a:pt x="3548936" y="2810580"/>
                  <a:pt x="3551400" y="2816345"/>
                </a:cubicBezTo>
                <a:cubicBezTo>
                  <a:pt x="3547036" y="2826742"/>
                  <a:pt x="3533490" y="2834711"/>
                  <a:pt x="3538128" y="2849028"/>
                </a:cubicBezTo>
                <a:cubicBezTo>
                  <a:pt x="3531517" y="2845031"/>
                  <a:pt x="3538369" y="2865256"/>
                  <a:pt x="3532013" y="2868126"/>
                </a:cubicBezTo>
                <a:cubicBezTo>
                  <a:pt x="3526842" y="2869601"/>
                  <a:pt x="3527715" y="2876080"/>
                  <a:pt x="3526094" y="2881167"/>
                </a:cubicBezTo>
                <a:cubicBezTo>
                  <a:pt x="3520961" y="2885059"/>
                  <a:pt x="3517628" y="2910333"/>
                  <a:pt x="3518939" y="2918966"/>
                </a:cubicBezTo>
                <a:cubicBezTo>
                  <a:pt x="3525789" y="2943088"/>
                  <a:pt x="3505468" y="2964225"/>
                  <a:pt x="3510391" y="2983548"/>
                </a:cubicBezTo>
                <a:cubicBezTo>
                  <a:pt x="3510204" y="2988707"/>
                  <a:pt x="3509257" y="2993036"/>
                  <a:pt x="3507840" y="2996827"/>
                </a:cubicBezTo>
                <a:lnTo>
                  <a:pt x="3502741" y="3006379"/>
                </a:lnTo>
                <a:lnTo>
                  <a:pt x="3499028" y="3006971"/>
                </a:lnTo>
                <a:lnTo>
                  <a:pt x="3497157" y="3013976"/>
                </a:lnTo>
                <a:lnTo>
                  <a:pt x="3496053" y="3015450"/>
                </a:lnTo>
                <a:cubicBezTo>
                  <a:pt x="3493931" y="3018255"/>
                  <a:pt x="3491925" y="3021106"/>
                  <a:pt x="3490329" y="3024292"/>
                </a:cubicBezTo>
                <a:cubicBezTo>
                  <a:pt x="3504872" y="3031782"/>
                  <a:pt x="3479143" y="3052632"/>
                  <a:pt x="3493186" y="3052840"/>
                </a:cubicBezTo>
                <a:cubicBezTo>
                  <a:pt x="3486942" y="3071654"/>
                  <a:pt x="3501947" y="3066916"/>
                  <a:pt x="3484298" y="3080007"/>
                </a:cubicBezTo>
                <a:cubicBezTo>
                  <a:pt x="3483814" y="3117860"/>
                  <a:pt x="3462683" y="3158406"/>
                  <a:pt x="3469977" y="3195253"/>
                </a:cubicBezTo>
                <a:cubicBezTo>
                  <a:pt x="3464984" y="3186842"/>
                  <a:pt x="3455676" y="3194249"/>
                  <a:pt x="3455490" y="3205255"/>
                </a:cubicBezTo>
                <a:cubicBezTo>
                  <a:pt x="3435461" y="3173385"/>
                  <a:pt x="3464274" y="3257718"/>
                  <a:pt x="3445250" y="3249703"/>
                </a:cubicBezTo>
                <a:cubicBezTo>
                  <a:pt x="3460163" y="3264187"/>
                  <a:pt x="3471377" y="3324835"/>
                  <a:pt x="3452291" y="3330508"/>
                </a:cubicBezTo>
                <a:cubicBezTo>
                  <a:pt x="3445043" y="3359645"/>
                  <a:pt x="3450218" y="3389952"/>
                  <a:pt x="3434486" y="3412864"/>
                </a:cubicBezTo>
                <a:cubicBezTo>
                  <a:pt x="3436166" y="3415609"/>
                  <a:pt x="3437306" y="3418595"/>
                  <a:pt x="3438058" y="3421734"/>
                </a:cubicBezTo>
                <a:lnTo>
                  <a:pt x="3439245" y="3430986"/>
                </a:lnTo>
                <a:lnTo>
                  <a:pt x="3438541" y="3431897"/>
                </a:lnTo>
                <a:cubicBezTo>
                  <a:pt x="3436732" y="3436375"/>
                  <a:pt x="3436677" y="3439488"/>
                  <a:pt x="3437396" y="3441992"/>
                </a:cubicBezTo>
                <a:lnTo>
                  <a:pt x="3438843" y="3444647"/>
                </a:lnTo>
                <a:lnTo>
                  <a:pt x="3438591" y="3451712"/>
                </a:lnTo>
                <a:lnTo>
                  <a:pt x="3439527" y="3466008"/>
                </a:lnTo>
                <a:lnTo>
                  <a:pt x="3438357" y="3468331"/>
                </a:lnTo>
                <a:lnTo>
                  <a:pt x="3437674" y="3489343"/>
                </a:lnTo>
                <a:cubicBezTo>
                  <a:pt x="3437459" y="3489383"/>
                  <a:pt x="3437241" y="3489424"/>
                  <a:pt x="3437026" y="3489465"/>
                </a:cubicBezTo>
                <a:cubicBezTo>
                  <a:pt x="3435558" y="3490219"/>
                  <a:pt x="3434444" y="3491679"/>
                  <a:pt x="3434044" y="3494659"/>
                </a:cubicBezTo>
                <a:cubicBezTo>
                  <a:pt x="3425302" y="3487640"/>
                  <a:pt x="3430211" y="3495561"/>
                  <a:pt x="3429800" y="3504965"/>
                </a:cubicBezTo>
                <a:cubicBezTo>
                  <a:pt x="3416132" y="3496161"/>
                  <a:pt x="3420620" y="3524348"/>
                  <a:pt x="3412115" y="3526661"/>
                </a:cubicBezTo>
                <a:cubicBezTo>
                  <a:pt x="3412121" y="3533765"/>
                  <a:pt x="3411879" y="3541120"/>
                  <a:pt x="3411331" y="3548549"/>
                </a:cubicBezTo>
                <a:lnTo>
                  <a:pt x="3410824" y="3552872"/>
                </a:lnTo>
                <a:cubicBezTo>
                  <a:pt x="3410773" y="3552889"/>
                  <a:pt x="3410721" y="3552908"/>
                  <a:pt x="3410671" y="3552926"/>
                </a:cubicBezTo>
                <a:cubicBezTo>
                  <a:pt x="3410254" y="3553793"/>
                  <a:pt x="3409971" y="3555188"/>
                  <a:pt x="3409849" y="3557419"/>
                </a:cubicBezTo>
                <a:lnTo>
                  <a:pt x="3409902" y="3560756"/>
                </a:lnTo>
                <a:lnTo>
                  <a:pt x="3408918" y="3569144"/>
                </a:lnTo>
                <a:lnTo>
                  <a:pt x="3407623" y="3571810"/>
                </a:lnTo>
                <a:lnTo>
                  <a:pt x="3405729" y="3572549"/>
                </a:lnTo>
                <a:lnTo>
                  <a:pt x="3405835" y="3573359"/>
                </a:lnTo>
                <a:cubicBezTo>
                  <a:pt x="3408214" y="3579757"/>
                  <a:pt x="3412465" y="3582275"/>
                  <a:pt x="3399129" y="3587902"/>
                </a:cubicBezTo>
                <a:cubicBezTo>
                  <a:pt x="3402495" y="3602236"/>
                  <a:pt x="3394605" y="3603730"/>
                  <a:pt x="3389566" y="3621859"/>
                </a:cubicBezTo>
                <a:cubicBezTo>
                  <a:pt x="3393374" y="3630350"/>
                  <a:pt x="3390863" y="3636316"/>
                  <a:pt x="3386307" y="3641820"/>
                </a:cubicBezTo>
                <a:cubicBezTo>
                  <a:pt x="3386232" y="3660214"/>
                  <a:pt x="3378837" y="3675854"/>
                  <a:pt x="3374956" y="3695940"/>
                </a:cubicBezTo>
                <a:cubicBezTo>
                  <a:pt x="3378387" y="3718839"/>
                  <a:pt x="3365817" y="3728358"/>
                  <a:pt x="3361718" y="3749831"/>
                </a:cubicBezTo>
                <a:cubicBezTo>
                  <a:pt x="3370064" y="3770267"/>
                  <a:pt x="3350403" y="3763879"/>
                  <a:pt x="3344768" y="3774338"/>
                </a:cubicBezTo>
                <a:lnTo>
                  <a:pt x="3343985" y="3777418"/>
                </a:lnTo>
                <a:lnTo>
                  <a:pt x="3344520" y="3785849"/>
                </a:lnTo>
                <a:lnTo>
                  <a:pt x="3345162" y="3789023"/>
                </a:lnTo>
                <a:cubicBezTo>
                  <a:pt x="3345441" y="3791209"/>
                  <a:pt x="3345415" y="3792659"/>
                  <a:pt x="3345164" y="3793659"/>
                </a:cubicBezTo>
                <a:lnTo>
                  <a:pt x="3345024" y="3793774"/>
                </a:lnTo>
                <a:lnTo>
                  <a:pt x="3345300" y="3798119"/>
                </a:lnTo>
                <a:cubicBezTo>
                  <a:pt x="3346087" y="3805456"/>
                  <a:pt x="3347157" y="3812596"/>
                  <a:pt x="3348424" y="3819398"/>
                </a:cubicBezTo>
                <a:cubicBezTo>
                  <a:pt x="3340590" y="3825065"/>
                  <a:pt x="3349940" y="3850234"/>
                  <a:pt x="3335133" y="3847354"/>
                </a:cubicBezTo>
                <a:cubicBezTo>
                  <a:pt x="3336403" y="3856524"/>
                  <a:pt x="3342565" y="3862118"/>
                  <a:pt x="3332848" y="3858945"/>
                </a:cubicBezTo>
                <a:cubicBezTo>
                  <a:pt x="3332988" y="3861961"/>
                  <a:pt x="3332168" y="3863811"/>
                  <a:pt x="3330878" y="3865128"/>
                </a:cubicBezTo>
                <a:lnTo>
                  <a:pt x="3330273" y="3865510"/>
                </a:lnTo>
                <a:lnTo>
                  <a:pt x="3333337" y="3885908"/>
                </a:lnTo>
                <a:lnTo>
                  <a:pt x="3332616" y="3888608"/>
                </a:lnTo>
                <a:lnTo>
                  <a:pt x="3336057" y="3901916"/>
                </a:lnTo>
                <a:lnTo>
                  <a:pt x="3337066" y="3908785"/>
                </a:lnTo>
                <a:lnTo>
                  <a:pt x="3338940" y="3910739"/>
                </a:lnTo>
                <a:cubicBezTo>
                  <a:pt x="3340082" y="3912843"/>
                  <a:pt x="3340580" y="3915849"/>
                  <a:pt x="3339621" y="3920873"/>
                </a:cubicBezTo>
                <a:lnTo>
                  <a:pt x="3339102" y="3922032"/>
                </a:lnTo>
                <a:lnTo>
                  <a:pt x="3341891" y="3930408"/>
                </a:lnTo>
                <a:cubicBezTo>
                  <a:pt x="3343178" y="3933107"/>
                  <a:pt x="3344812" y="3935503"/>
                  <a:pt x="3346927" y="3937451"/>
                </a:cubicBezTo>
                <a:cubicBezTo>
                  <a:pt x="3335745" y="3965779"/>
                  <a:pt x="3346136" y="3992699"/>
                  <a:pt x="3344279" y="4023542"/>
                </a:cubicBezTo>
                <a:cubicBezTo>
                  <a:pt x="3347024" y="4058096"/>
                  <a:pt x="3350783" y="4081986"/>
                  <a:pt x="3351926" y="4104769"/>
                </a:cubicBezTo>
                <a:cubicBezTo>
                  <a:pt x="3353695" y="4115384"/>
                  <a:pt x="3359144" y="4193344"/>
                  <a:pt x="3352816" y="4187317"/>
                </a:cubicBezTo>
                <a:cubicBezTo>
                  <a:pt x="3366419" y="4219638"/>
                  <a:pt x="3351446" y="4239971"/>
                  <a:pt x="3357691" y="4276413"/>
                </a:cubicBezTo>
                <a:cubicBezTo>
                  <a:pt x="3342910" y="4296116"/>
                  <a:pt x="3356610" y="4285488"/>
                  <a:pt x="3353895" y="4306037"/>
                </a:cubicBezTo>
                <a:cubicBezTo>
                  <a:pt x="3367541" y="4300534"/>
                  <a:pt x="3346306" y="4330948"/>
                  <a:pt x="3361728" y="4332215"/>
                </a:cubicBezTo>
                <a:cubicBezTo>
                  <a:pt x="3360746" y="4335915"/>
                  <a:pt x="3359307" y="4339458"/>
                  <a:pt x="3357748" y="4343006"/>
                </a:cubicBezTo>
                <a:lnTo>
                  <a:pt x="3356941" y="4344866"/>
                </a:lnTo>
                <a:lnTo>
                  <a:pt x="3356370" y="4352332"/>
                </a:lnTo>
                <a:lnTo>
                  <a:pt x="3352876" y="4354407"/>
                </a:lnTo>
                <a:lnTo>
                  <a:pt x="3352683" y="4444689"/>
                </a:lnTo>
                <a:cubicBezTo>
                  <a:pt x="3355485" y="4452425"/>
                  <a:pt x="3356736" y="4477980"/>
                  <a:pt x="3352455" y="4483791"/>
                </a:cubicBezTo>
                <a:cubicBezTo>
                  <a:pt x="3351784" y="4489320"/>
                  <a:pt x="3353780" y="4495171"/>
                  <a:pt x="3349030" y="4498683"/>
                </a:cubicBezTo>
                <a:cubicBezTo>
                  <a:pt x="3346858" y="4510741"/>
                  <a:pt x="3341860" y="4538358"/>
                  <a:pt x="3339427" y="4556140"/>
                </a:cubicBezTo>
                <a:cubicBezTo>
                  <a:pt x="3342836" y="4560659"/>
                  <a:pt x="3341611" y="4566842"/>
                  <a:pt x="3339521" y="4574959"/>
                </a:cubicBezTo>
                <a:lnTo>
                  <a:pt x="3338246" y="4582576"/>
                </a:lnTo>
                <a:lnTo>
                  <a:pt x="3348539" y="4605460"/>
                </a:lnTo>
                <a:lnTo>
                  <a:pt x="3345760" y="4678575"/>
                </a:lnTo>
                <a:lnTo>
                  <a:pt x="3356250" y="4713574"/>
                </a:lnTo>
                <a:cubicBezTo>
                  <a:pt x="3358600" y="4727943"/>
                  <a:pt x="3359577" y="4741820"/>
                  <a:pt x="3361380" y="4755215"/>
                </a:cubicBezTo>
                <a:cubicBezTo>
                  <a:pt x="3363928" y="4785596"/>
                  <a:pt x="3347531" y="4766123"/>
                  <a:pt x="3361636" y="4803525"/>
                </a:cubicBezTo>
                <a:cubicBezTo>
                  <a:pt x="3356254" y="4807867"/>
                  <a:pt x="3356117" y="4812705"/>
                  <a:pt x="3358957" y="4820729"/>
                </a:cubicBezTo>
                <a:cubicBezTo>
                  <a:pt x="3359783" y="4835507"/>
                  <a:pt x="3345952" y="4834947"/>
                  <a:pt x="3354635" y="4849546"/>
                </a:cubicBezTo>
                <a:cubicBezTo>
                  <a:pt x="3350894" y="4848362"/>
                  <a:pt x="3350351" y="4855411"/>
                  <a:pt x="3349759" y="4861941"/>
                </a:cubicBezTo>
                <a:lnTo>
                  <a:pt x="3347368" y="4866228"/>
                </a:lnTo>
                <a:lnTo>
                  <a:pt x="3358408" y="4889535"/>
                </a:lnTo>
                <a:cubicBezTo>
                  <a:pt x="3373705" y="4931282"/>
                  <a:pt x="3382233" y="4982216"/>
                  <a:pt x="3393319" y="5017998"/>
                </a:cubicBezTo>
                <a:cubicBezTo>
                  <a:pt x="3368256" y="5040241"/>
                  <a:pt x="3392200" y="5029364"/>
                  <a:pt x="3389184" y="5055049"/>
                </a:cubicBezTo>
                <a:cubicBezTo>
                  <a:pt x="3413510" y="5050695"/>
                  <a:pt x="3377700" y="5085342"/>
                  <a:pt x="3405892" y="5089973"/>
                </a:cubicBezTo>
                <a:cubicBezTo>
                  <a:pt x="3404451" y="5094499"/>
                  <a:pt x="3402165" y="5098741"/>
                  <a:pt x="3399662" y="5102960"/>
                </a:cubicBezTo>
                <a:lnTo>
                  <a:pt x="3398363" y="5105176"/>
                </a:lnTo>
                <a:lnTo>
                  <a:pt x="3398026" y="5114590"/>
                </a:lnTo>
                <a:lnTo>
                  <a:pt x="3391859" y="5116550"/>
                </a:lnTo>
                <a:lnTo>
                  <a:pt x="3386999" y="5130226"/>
                </a:lnTo>
                <a:cubicBezTo>
                  <a:pt x="3386119" y="5135455"/>
                  <a:pt x="3386267" y="5141205"/>
                  <a:pt x="3388073" y="5147747"/>
                </a:cubicBezTo>
                <a:cubicBezTo>
                  <a:pt x="3400425" y="5164741"/>
                  <a:pt x="3388688" y="5187675"/>
                  <a:pt x="3391234" y="5209919"/>
                </a:cubicBezTo>
                <a:lnTo>
                  <a:pt x="3395469" y="5220481"/>
                </a:lnTo>
                <a:lnTo>
                  <a:pt x="3392518" y="5250830"/>
                </a:lnTo>
                <a:lnTo>
                  <a:pt x="3393800" y="5252877"/>
                </a:lnTo>
                <a:cubicBezTo>
                  <a:pt x="3393941" y="5258188"/>
                  <a:pt x="3392357" y="5268832"/>
                  <a:pt x="3393361" y="5282697"/>
                </a:cubicBezTo>
                <a:lnTo>
                  <a:pt x="3399825" y="5336059"/>
                </a:lnTo>
                <a:lnTo>
                  <a:pt x="3392824" y="5344884"/>
                </a:lnTo>
                <a:lnTo>
                  <a:pt x="3389277" y="5345998"/>
                </a:lnTo>
                <a:lnTo>
                  <a:pt x="3390946" y="5360636"/>
                </a:lnTo>
                <a:lnTo>
                  <a:pt x="3386366" y="5371486"/>
                </a:lnTo>
                <a:lnTo>
                  <a:pt x="3390662" y="5381496"/>
                </a:lnTo>
                <a:lnTo>
                  <a:pt x="3388199" y="5395290"/>
                </a:lnTo>
                <a:cubicBezTo>
                  <a:pt x="3386677" y="5400263"/>
                  <a:pt x="3384810" y="5405812"/>
                  <a:pt x="3383455" y="5412069"/>
                </a:cubicBezTo>
                <a:lnTo>
                  <a:pt x="3376345" y="5426008"/>
                </a:lnTo>
                <a:lnTo>
                  <a:pt x="3374012" y="5448470"/>
                </a:lnTo>
                <a:cubicBezTo>
                  <a:pt x="3372358" y="5465848"/>
                  <a:pt x="3370199" y="5482458"/>
                  <a:pt x="3365299" y="5498771"/>
                </a:cubicBezTo>
                <a:cubicBezTo>
                  <a:pt x="3368242" y="5512292"/>
                  <a:pt x="3368289" y="5524931"/>
                  <a:pt x="3358774" y="5536815"/>
                </a:cubicBezTo>
                <a:cubicBezTo>
                  <a:pt x="3355554" y="5573082"/>
                  <a:pt x="3364982" y="5582256"/>
                  <a:pt x="3352897" y="5604851"/>
                </a:cubicBezTo>
                <a:cubicBezTo>
                  <a:pt x="3357655" y="5611851"/>
                  <a:pt x="3360065" y="5616619"/>
                  <a:pt x="3360918" y="5620215"/>
                </a:cubicBezTo>
                <a:cubicBezTo>
                  <a:pt x="3363482" y="5631010"/>
                  <a:pt x="3352061" y="5631235"/>
                  <a:pt x="3348145" y="5649365"/>
                </a:cubicBezTo>
                <a:cubicBezTo>
                  <a:pt x="3342329" y="5668683"/>
                  <a:pt x="3336842" y="5635583"/>
                  <a:pt x="3334135" y="5654076"/>
                </a:cubicBezTo>
                <a:cubicBezTo>
                  <a:pt x="3338089" y="5673079"/>
                  <a:pt x="3320876" y="5674673"/>
                  <a:pt x="3326011" y="5694285"/>
                </a:cubicBezTo>
                <a:cubicBezTo>
                  <a:pt x="3339441" y="5687377"/>
                  <a:pt x="3320185" y="5735320"/>
                  <a:pt x="3331448" y="5735077"/>
                </a:cubicBezTo>
                <a:cubicBezTo>
                  <a:pt x="3313758" y="5754960"/>
                  <a:pt x="3333086" y="5760823"/>
                  <a:pt x="3326180" y="5784860"/>
                </a:cubicBezTo>
                <a:cubicBezTo>
                  <a:pt x="3319129" y="5796737"/>
                  <a:pt x="3317432" y="5804806"/>
                  <a:pt x="3323175" y="5814629"/>
                </a:cubicBezTo>
                <a:cubicBezTo>
                  <a:pt x="3289103" y="5869565"/>
                  <a:pt x="3319352" y="5845410"/>
                  <a:pt x="3303983" y="5894405"/>
                </a:cubicBezTo>
                <a:lnTo>
                  <a:pt x="3302615" y="5898375"/>
                </a:lnTo>
                <a:lnTo>
                  <a:pt x="3305988" y="5914019"/>
                </a:lnTo>
                <a:cubicBezTo>
                  <a:pt x="3306566" y="5914416"/>
                  <a:pt x="3307142" y="5914813"/>
                  <a:pt x="3307720" y="5915209"/>
                </a:cubicBezTo>
                <a:lnTo>
                  <a:pt x="3288942" y="5962966"/>
                </a:lnTo>
                <a:lnTo>
                  <a:pt x="3289995" y="5969791"/>
                </a:lnTo>
                <a:lnTo>
                  <a:pt x="3273219" y="6000303"/>
                </a:lnTo>
                <a:lnTo>
                  <a:pt x="3266971" y="6016394"/>
                </a:lnTo>
                <a:lnTo>
                  <a:pt x="3258268" y="6034498"/>
                </a:lnTo>
                <a:lnTo>
                  <a:pt x="3262376" y="6046147"/>
                </a:lnTo>
                <a:cubicBezTo>
                  <a:pt x="3269023" y="6073717"/>
                  <a:pt x="3250846" y="6118951"/>
                  <a:pt x="3274161" y="6127097"/>
                </a:cubicBezTo>
                <a:cubicBezTo>
                  <a:pt x="3261055" y="6140796"/>
                  <a:pt x="3284255" y="6151240"/>
                  <a:pt x="3287116" y="6165061"/>
                </a:cubicBezTo>
                <a:cubicBezTo>
                  <a:pt x="3278972" y="6176795"/>
                  <a:pt x="3286959" y="6181809"/>
                  <a:pt x="3289289" y="6191816"/>
                </a:cubicBezTo>
                <a:cubicBezTo>
                  <a:pt x="3284123" y="6196765"/>
                  <a:pt x="3284941" y="6205311"/>
                  <a:pt x="3291517" y="6207797"/>
                </a:cubicBezTo>
                <a:cubicBezTo>
                  <a:pt x="3306003" y="6202672"/>
                  <a:pt x="3300501" y="6232914"/>
                  <a:pt x="3310808" y="6234442"/>
                </a:cubicBezTo>
                <a:cubicBezTo>
                  <a:pt x="3314005" y="6251566"/>
                  <a:pt x="3305763" y="6327405"/>
                  <a:pt x="3322832" y="6339012"/>
                </a:cubicBezTo>
                <a:cubicBezTo>
                  <a:pt x="3332735" y="6373401"/>
                  <a:pt x="3309981" y="6425589"/>
                  <a:pt x="3311360" y="6440393"/>
                </a:cubicBezTo>
                <a:cubicBezTo>
                  <a:pt x="3282540" y="6457108"/>
                  <a:pt x="3365374" y="6523495"/>
                  <a:pt x="3370963" y="6586374"/>
                </a:cubicBezTo>
                <a:cubicBezTo>
                  <a:pt x="3368621" y="6595055"/>
                  <a:pt x="3368943" y="6599590"/>
                  <a:pt x="3375863" y="6601412"/>
                </a:cubicBezTo>
                <a:cubicBezTo>
                  <a:pt x="3380798" y="6617525"/>
                  <a:pt x="3389212" y="6649404"/>
                  <a:pt x="3400578" y="6683057"/>
                </a:cubicBezTo>
                <a:cubicBezTo>
                  <a:pt x="3408645" y="6705148"/>
                  <a:pt x="3410628" y="6805370"/>
                  <a:pt x="3417831" y="6852700"/>
                </a:cubicBezTo>
                <a:lnTo>
                  <a:pt x="341892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89879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finger touching a button&#10;&#10;Description automatically generated">
            <a:extLst>
              <a:ext uri="{FF2B5EF4-FFF2-40B4-BE49-F238E27FC236}">
                <a16:creationId xmlns:a16="http://schemas.microsoft.com/office/drawing/2014/main" id="{6F17577F-4628-9915-4BAC-3BB016185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7" t="6593" r="20077"/>
          <a:stretch/>
        </p:blipFill>
        <p:spPr>
          <a:xfrm>
            <a:off x="5181600" y="10"/>
            <a:ext cx="7010399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7D5849-F7E4-69C8-149C-86A112A3466E}"/>
              </a:ext>
            </a:extLst>
          </p:cNvPr>
          <p:cNvSpPr txBox="1"/>
          <p:nvPr/>
        </p:nvSpPr>
        <p:spPr>
          <a:xfrm>
            <a:off x="641703" y="104533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Conversion Rate Analysis</a:t>
            </a:r>
            <a:endParaRPr lang="en-US" sz="2800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4A80D-35D9-8435-4F40-783E9B55BD70}"/>
              </a:ext>
            </a:extLst>
          </p:cNvPr>
          <p:cNvSpPr txBox="1"/>
          <p:nvPr/>
        </p:nvSpPr>
        <p:spPr>
          <a:xfrm>
            <a:off x="424815" y="2726054"/>
            <a:ext cx="4637042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Overall Conversion Rate</a:t>
            </a:r>
            <a:endParaRPr lang="en-US" sz="1600" dirty="0">
              <a:solidFill>
                <a:schemeClr val="bg1"/>
              </a:solidFill>
            </a:endParaRP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Version A (70.5%) &gt; Version B (38.2%)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Version A significantly outperforms Version B in conversions, suggesting that it provides a smoother or more compelling journey from engagement to action.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Possible reasons: better CTAs, more persuasive copy, more intuitive checkout process, or reduced friction in completing purchases.</a:t>
            </a:r>
          </a:p>
        </p:txBody>
      </p:sp>
    </p:spTree>
    <p:extLst>
      <p:ext uri="{BB962C8B-B14F-4D97-AF65-F5344CB8AC3E}">
        <p14:creationId xmlns:p14="http://schemas.microsoft.com/office/powerpoint/2010/main" val="293187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F654BD-426C-C48A-BF11-C380E9391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DBCDF31-0BDE-913E-94E5-B859ED0DA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finger touching a button&#10;&#10;Description automatically generated">
            <a:extLst>
              <a:ext uri="{FF2B5EF4-FFF2-40B4-BE49-F238E27FC236}">
                <a16:creationId xmlns:a16="http://schemas.microsoft.com/office/drawing/2014/main" id="{F8EE0BFC-598E-CA2C-BAAF-D453E15A4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7" t="6593" r="20077"/>
          <a:stretch/>
        </p:blipFill>
        <p:spPr>
          <a:xfrm>
            <a:off x="5181600" y="10"/>
            <a:ext cx="7010399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E22A6D1-4052-1718-9970-1DD978D2D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EA442-2BB2-24B7-A8E4-2BD06DC74773}"/>
              </a:ext>
            </a:extLst>
          </p:cNvPr>
          <p:cNvSpPr txBox="1"/>
          <p:nvPr/>
        </p:nvSpPr>
        <p:spPr>
          <a:xfrm>
            <a:off x="641703" y="104533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Conversion Rate Analysis</a:t>
            </a:r>
            <a:endParaRPr lang="en-US" sz="2800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316928B-4B4F-3825-932A-071A6C64A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01465A1-103F-3EA8-511E-B036F6D0D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1053DD-4AC9-F5F3-F604-71349D1B1076}"/>
              </a:ext>
            </a:extLst>
          </p:cNvPr>
          <p:cNvSpPr txBox="1"/>
          <p:nvPr/>
        </p:nvSpPr>
        <p:spPr>
          <a:xfrm>
            <a:off x="424815" y="2726054"/>
            <a:ext cx="4637042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Product Views</a:t>
            </a:r>
          </a:p>
          <a:p>
            <a:pPr>
              <a:buFont typeface="+mj-lt"/>
              <a:buAutoNum type="arabicPeriod"/>
            </a:pPr>
            <a:endParaRPr lang="en-GB" sz="16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Despite Version B having slightly higher product views, it has a much lower overall conversion rate.</a:t>
            </a:r>
          </a:p>
          <a:p>
            <a:pPr marL="742950" lvl="1" indent="-285750">
              <a:buFont typeface="+mj-lt"/>
              <a:buAutoNum type="arabicPeriod"/>
            </a:pPr>
            <a:endParaRPr lang="en-GB" sz="1600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endParaRPr lang="en-GB" sz="16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This suggests that while users browse products in both versions, they may not find Version B as compelling to proceed with a purchase.</a:t>
            </a:r>
          </a:p>
        </p:txBody>
      </p:sp>
    </p:spTree>
    <p:extLst>
      <p:ext uri="{BB962C8B-B14F-4D97-AF65-F5344CB8AC3E}">
        <p14:creationId xmlns:p14="http://schemas.microsoft.com/office/powerpoint/2010/main" val="786165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BA9CD5-57C5-FB1A-C0C9-CAEC5D80B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D38A274-1F63-5854-0ABB-2824AB55D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finger touching a button&#10;&#10;Description automatically generated">
            <a:extLst>
              <a:ext uri="{FF2B5EF4-FFF2-40B4-BE49-F238E27FC236}">
                <a16:creationId xmlns:a16="http://schemas.microsoft.com/office/drawing/2014/main" id="{3F97D379-BA99-34F8-EF6D-BC888B944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7" t="6593" r="20077"/>
          <a:stretch/>
        </p:blipFill>
        <p:spPr>
          <a:xfrm>
            <a:off x="5181600" y="10"/>
            <a:ext cx="7010399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1B706EE-2AA2-27E5-AA87-54399BF46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398AAC-1086-97E2-A830-0B9F92C43982}"/>
              </a:ext>
            </a:extLst>
          </p:cNvPr>
          <p:cNvSpPr txBox="1"/>
          <p:nvPr/>
        </p:nvSpPr>
        <p:spPr>
          <a:xfrm>
            <a:off x="641703" y="104533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Conversion Rate Analysis</a:t>
            </a:r>
            <a:endParaRPr lang="en-US" sz="2800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3E6CC0-CE5E-6912-10A3-0B677FD52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AEF550E-0CB9-B77E-EFC3-0E92D89F4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8D23EF-F2D9-7386-17DE-E80874592BFD}"/>
              </a:ext>
            </a:extLst>
          </p:cNvPr>
          <p:cNvSpPr txBox="1"/>
          <p:nvPr/>
        </p:nvSpPr>
        <p:spPr>
          <a:xfrm>
            <a:off x="424815" y="2726054"/>
            <a:ext cx="4637042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Cart Additions</a:t>
            </a:r>
            <a:endParaRPr lang="en-GB" sz="1600" dirty="0">
              <a:solidFill>
                <a:schemeClr val="bg1"/>
              </a:solidFill>
            </a:endParaRPr>
          </a:p>
          <a:p>
            <a:pPr lvl="1"/>
            <a:r>
              <a:rPr lang="en-GB" sz="1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Version A (71.5%) &lt; Version B (72.6%)</a:t>
            </a:r>
          </a:p>
          <a:p>
            <a:pPr lvl="1"/>
            <a:endParaRPr lang="en-GB" sz="16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Version B slightly outperforms Version A in getting users to add items to their cart, but this does not translate into more completed purchases.</a:t>
            </a:r>
          </a:p>
          <a:p>
            <a:pPr marL="742950" lvl="1" indent="-285750">
              <a:buFont typeface="+mj-lt"/>
              <a:buAutoNum type="arabicPeriod"/>
            </a:pPr>
            <a:endParaRPr lang="en-GB" sz="1600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endParaRPr lang="en-GB" sz="16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Possible issue: Users may be hesitant to complete the purchase in Version B due to trust factors, unclear pricing, or friction in the checkout process.</a:t>
            </a:r>
          </a:p>
        </p:txBody>
      </p:sp>
    </p:spTree>
    <p:extLst>
      <p:ext uri="{BB962C8B-B14F-4D97-AF65-F5344CB8AC3E}">
        <p14:creationId xmlns:p14="http://schemas.microsoft.com/office/powerpoint/2010/main" val="3375883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927</Words>
  <Application>Microsoft Office PowerPoint</Application>
  <PresentationFormat>Widescreen</PresentationFormat>
  <Paragraphs>126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   DIGITALPATH INNOVATIONS    Winning the Web: Unlocking Engagement, Conversions &amp; User Satisfaction</vt:lpstr>
      <vt:lpstr>PowerPoint Presentation</vt:lpstr>
      <vt:lpstr>Engagement Metrics Analysis </vt:lpstr>
      <vt:lpstr>Engagement Metrics Analysis </vt:lpstr>
      <vt:lpstr>Engagement Metrics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Henry Omeogu</dc:creator>
  <cp:lastModifiedBy>Henry Omeogu</cp:lastModifiedBy>
  <cp:revision>1</cp:revision>
  <dcterms:created xsi:type="dcterms:W3CDTF">2025-02-02T20:37:44Z</dcterms:created>
  <dcterms:modified xsi:type="dcterms:W3CDTF">2025-02-02T23:29:51Z</dcterms:modified>
</cp:coreProperties>
</file>